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ebas Neue Bold" panose="020B0604020202020204" charset="0"/>
      <p:regular r:id="rId14"/>
    </p:embeddedFont>
    <p:embeddedFont>
      <p:font typeface="Computer Says No" panose="020B0604020202020204" charset="0"/>
      <p:regular r:id="rId15"/>
    </p:embeddedFont>
    <p:embeddedFont>
      <p:font typeface="Poppins" panose="00000500000000000000" pitchFamily="2" charset="0"/>
      <p:regular r:id="rId16"/>
    </p:embeddedFont>
    <p:embeddedFont>
      <p:font typeface="Poppins Bold" panose="020B0604020202020204" charset="0"/>
      <p:regular r:id="rId17"/>
    </p:embeddedFont>
    <p:embeddedFont>
      <p:font typeface="Poppins Light" panose="00000400000000000000" pitchFamily="2" charset="0"/>
      <p:regular r:id="rId18"/>
    </p:embeddedFont>
    <p:embeddedFont>
      <p:font typeface="Poppins Medium" panose="00000600000000000000" pitchFamily="2" charset="0"/>
      <p:regular r:id="rId19"/>
    </p:embeddedFont>
    <p:embeddedFont>
      <p:font typeface="Red Hat Display" panose="020B0604020202020204" charset="0"/>
      <p:regular r:id="rId20"/>
    </p:embeddedFont>
    <p:embeddedFont>
      <p:font typeface="Red Hat Display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12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dirty="0"/>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850925" y="7484515"/>
            <a:ext cx="6926813" cy="485884"/>
          </a:xfrm>
          <a:prstGeom prst="rect">
            <a:avLst/>
          </a:prstGeom>
        </p:spPr>
        <p:txBody>
          <a:bodyPr lIns="0" tIns="0" rIns="0" bIns="0" rtlCol="0" anchor="t">
            <a:spAutoFit/>
          </a:bodyPr>
          <a:lstStyle/>
          <a:p>
            <a:pPr algn="ctr">
              <a:lnSpc>
                <a:spcPts val="3799"/>
              </a:lnSpc>
            </a:pPr>
            <a:r>
              <a:rPr lang="en-US" sz="2714">
                <a:solidFill>
                  <a:srgbClr val="6866E1"/>
                </a:solidFill>
                <a:latin typeface="Poppins Light"/>
                <a:ea typeface="Poppins Light"/>
                <a:cs typeface="Poppins Light"/>
                <a:sym typeface="Poppins Light"/>
              </a:rPr>
              <a:t>Robotics Project</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028700" y="4315566"/>
            <a:ext cx="11362268" cy="3124011"/>
          </a:xfrm>
          <a:prstGeom prst="rect">
            <a:avLst/>
          </a:prstGeom>
        </p:spPr>
        <p:txBody>
          <a:bodyPr lIns="0" tIns="0" rIns="0" bIns="0" rtlCol="0" anchor="t">
            <a:spAutoFit/>
          </a:bodyPr>
          <a:lstStyle/>
          <a:p>
            <a:pPr algn="ctr">
              <a:lnSpc>
                <a:spcPts val="11361"/>
              </a:lnSpc>
            </a:pPr>
            <a:r>
              <a:rPr lang="en-US" sz="15779">
                <a:solidFill>
                  <a:srgbClr val="6866E1"/>
                </a:solidFill>
                <a:latin typeface="Computer Says No"/>
                <a:ea typeface="Computer Says No"/>
                <a:cs typeface="Computer Says No"/>
                <a:sym typeface="Computer Says No"/>
              </a:rPr>
              <a:t>FIRE FIGHTING ROBOT</a:t>
            </a:r>
          </a:p>
        </p:txBody>
      </p:sp>
      <p:sp>
        <p:nvSpPr>
          <p:cNvPr id="10" name="TextBox 10"/>
          <p:cNvSpPr txBox="1"/>
          <p:nvPr/>
        </p:nvSpPr>
        <p:spPr>
          <a:xfrm>
            <a:off x="2850925" y="3372520"/>
            <a:ext cx="7103952" cy="771668"/>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ea typeface="Computer Says No"/>
                <a:cs typeface="Computer Says No"/>
                <a:sym typeface="Computer Says No"/>
              </a:rPr>
              <a:t>ROBOTICS PROJECT</a:t>
            </a:r>
          </a:p>
        </p:txBody>
      </p:sp>
      <p:sp>
        <p:nvSpPr>
          <p:cNvPr id="11" name="Freeform 11"/>
          <p:cNvSpPr/>
          <p:nvPr/>
        </p:nvSpPr>
        <p:spPr>
          <a:xfrm flipH="1">
            <a:off x="9331156" y="1563451"/>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7"/>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37283" y="2327277"/>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RESULTS AND ACHIEVEMENTS</a:t>
            </a:r>
          </a:p>
        </p:txBody>
      </p:sp>
      <p:sp>
        <p:nvSpPr>
          <p:cNvPr id="7" name="TextBox 7"/>
          <p:cNvSpPr txBox="1"/>
          <p:nvPr/>
        </p:nvSpPr>
        <p:spPr>
          <a:xfrm>
            <a:off x="4742828" y="3784357"/>
            <a:ext cx="10469841" cy="1788729"/>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Implementation (The Build) : the physical prototype was successfully constructed as per the technical architecture. All hardware, including the 4-sensor array, L298N driver, servo-arm, and water pump, were fully integrated with the Arduino Nano</a:t>
            </a:r>
          </a:p>
        </p:txBody>
      </p:sp>
      <p:sp>
        <p:nvSpPr>
          <p:cNvPr id="8" name="TextBox 8"/>
          <p:cNvSpPr txBox="1"/>
          <p:nvPr/>
        </p:nvSpPr>
        <p:spPr>
          <a:xfrm>
            <a:off x="4742828" y="6193228"/>
            <a:ext cx="10469841" cy="2684133"/>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Demonstration (The Test) : </a:t>
            </a:r>
          </a:p>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•Live-fire testing confirmed that the robot successfully meets all project objectives. It autonomously detected, navigated to, targeted, and extinguished a fire. Test results and implementation photos are shown next.</a:t>
            </a:r>
          </a:p>
          <a:p>
            <a:pPr algn="l">
              <a:lnSpc>
                <a:spcPts val="3534"/>
              </a:lnSpc>
            </a:pPr>
            <a:endParaRPr lang="en-US" sz="2181">
              <a:solidFill>
                <a:srgbClr val="FFFFFF"/>
              </a:solidFill>
              <a:latin typeface="Poppins Light"/>
              <a:ea typeface="Poppins Light"/>
              <a:cs typeface="Poppins Light"/>
              <a:sym typeface="Poppins Light"/>
            </a:endParaRP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812498" y="4111734"/>
            <a:ext cx="1420551" cy="1260560"/>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409700"/>
            <a:ext cx="17259300" cy="2902462"/>
          </a:xfrm>
          <a:prstGeom prst="rect">
            <a:avLst/>
          </a:prstGeom>
        </p:spPr>
        <p:txBody>
          <a:bodyPr lIns="0" tIns="0" rIns="0" bIns="0" rtlCol="0" anchor="t">
            <a:spAutoFit/>
          </a:bodyPr>
          <a:lstStyle/>
          <a:p>
            <a:pPr marL="0" lvl="0" indent="0" algn="l">
              <a:lnSpc>
                <a:spcPts val="10853"/>
              </a:lnSpc>
              <a:spcBef>
                <a:spcPct val="0"/>
              </a:spcBef>
            </a:pPr>
            <a:r>
              <a:rPr lang="en-US" sz="12475" b="1">
                <a:solidFill>
                  <a:srgbClr val="00B3FF"/>
                </a:solidFill>
                <a:latin typeface="Bebas Neue Bold"/>
                <a:ea typeface="Bebas Neue Bold"/>
                <a:cs typeface="Bebas Neue Bold"/>
                <a:sym typeface="Bebas Neue Bold"/>
              </a:rPr>
              <a:t>CONCLUSION &amp; FUTURE IMPROVEMENTS</a:t>
            </a:r>
          </a:p>
        </p:txBody>
      </p:sp>
      <p:sp>
        <p:nvSpPr>
          <p:cNvPr id="3" name="Freeform 3"/>
          <p:cNvSpPr/>
          <p:nvPr/>
        </p:nvSpPr>
        <p:spPr>
          <a:xfrm>
            <a:off x="0" y="6824864"/>
            <a:ext cx="8427107" cy="3462136"/>
          </a:xfrm>
          <a:custGeom>
            <a:avLst/>
            <a:gdLst/>
            <a:ahLst/>
            <a:cxnLst/>
            <a:rect l="l" t="t" r="r" b="b"/>
            <a:pathLst>
              <a:path w="8427107" h="3462136">
                <a:moveTo>
                  <a:pt x="0" y="0"/>
                </a:moveTo>
                <a:lnTo>
                  <a:pt x="8427107" y="0"/>
                </a:lnTo>
                <a:lnTo>
                  <a:pt x="8427107" y="3462136"/>
                </a:lnTo>
                <a:lnTo>
                  <a:pt x="0" y="3462136"/>
                </a:lnTo>
                <a:lnTo>
                  <a:pt x="0" y="0"/>
                </a:lnTo>
                <a:close/>
              </a:path>
            </a:pathLst>
          </a:custGeom>
          <a:blipFill>
            <a:blip r:embed="rId2">
              <a:alphaModFix amt="77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4" name="Group 4"/>
          <p:cNvGrpSpPr/>
          <p:nvPr/>
        </p:nvGrpSpPr>
        <p:grpSpPr>
          <a:xfrm>
            <a:off x="9928469" y="4770205"/>
            <a:ext cx="6839889" cy="4859664"/>
            <a:chOff x="0" y="0"/>
            <a:chExt cx="964120" cy="684996"/>
          </a:xfrm>
        </p:grpSpPr>
        <p:sp>
          <p:nvSpPr>
            <p:cNvPr id="5" name="Freeform 5"/>
            <p:cNvSpPr/>
            <p:nvPr/>
          </p:nvSpPr>
          <p:spPr>
            <a:xfrm>
              <a:off x="0" y="0"/>
              <a:ext cx="964120" cy="684996"/>
            </a:xfrm>
            <a:custGeom>
              <a:avLst/>
              <a:gdLst/>
              <a:ahLst/>
              <a:cxnLst/>
              <a:rect l="l" t="t" r="r" b="b"/>
              <a:pathLst>
                <a:path w="964120" h="684996">
                  <a:moveTo>
                    <a:pt x="56594" y="0"/>
                  </a:moveTo>
                  <a:lnTo>
                    <a:pt x="907526" y="0"/>
                  </a:lnTo>
                  <a:cubicBezTo>
                    <a:pt x="938782" y="0"/>
                    <a:pt x="964120" y="25338"/>
                    <a:pt x="964120" y="56594"/>
                  </a:cubicBezTo>
                  <a:lnTo>
                    <a:pt x="964120" y="628403"/>
                  </a:lnTo>
                  <a:cubicBezTo>
                    <a:pt x="964120" y="659659"/>
                    <a:pt x="938782" y="684996"/>
                    <a:pt x="907526" y="684996"/>
                  </a:cubicBezTo>
                  <a:lnTo>
                    <a:pt x="56594" y="684996"/>
                  </a:lnTo>
                  <a:cubicBezTo>
                    <a:pt x="25338" y="684996"/>
                    <a:pt x="0" y="659659"/>
                    <a:pt x="0" y="628403"/>
                  </a:cubicBezTo>
                  <a:lnTo>
                    <a:pt x="0" y="56594"/>
                  </a:lnTo>
                  <a:cubicBezTo>
                    <a:pt x="0" y="25338"/>
                    <a:pt x="25338" y="0"/>
                    <a:pt x="56594" y="0"/>
                  </a:cubicBezTo>
                  <a:close/>
                </a:path>
              </a:pathLst>
            </a:custGeom>
            <a:solidFill>
              <a:srgbClr val="004487">
                <a:alpha val="42745"/>
              </a:srgbClr>
            </a:solidFill>
            <a:ln w="38100" cap="rnd">
              <a:solidFill>
                <a:srgbClr val="77E8FF">
                  <a:alpha val="42745"/>
                </a:srgbClr>
              </a:solidFill>
              <a:prstDash val="solid"/>
              <a:round/>
            </a:ln>
          </p:spPr>
          <p:txBody>
            <a:bodyPr/>
            <a:lstStyle/>
            <a:p>
              <a:endParaRPr lang="en-US"/>
            </a:p>
          </p:txBody>
        </p:sp>
        <p:sp>
          <p:nvSpPr>
            <p:cNvPr id="6" name="TextBox 6"/>
            <p:cNvSpPr txBox="1"/>
            <p:nvPr/>
          </p:nvSpPr>
          <p:spPr>
            <a:xfrm>
              <a:off x="0" y="-38100"/>
              <a:ext cx="964120" cy="72309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flipH="1" flipV="1">
            <a:off x="9018030" y="15884"/>
            <a:ext cx="9269970" cy="3808413"/>
          </a:xfrm>
          <a:custGeom>
            <a:avLst/>
            <a:gdLst/>
            <a:ahLst/>
            <a:cxnLst/>
            <a:rect l="l" t="t" r="r" b="b"/>
            <a:pathLst>
              <a:path w="9269970" h="3808413">
                <a:moveTo>
                  <a:pt x="9269970" y="3808412"/>
                </a:moveTo>
                <a:lnTo>
                  <a:pt x="0" y="3808412"/>
                </a:lnTo>
                <a:lnTo>
                  <a:pt x="0" y="0"/>
                </a:lnTo>
                <a:lnTo>
                  <a:pt x="9269970" y="0"/>
                </a:lnTo>
                <a:lnTo>
                  <a:pt x="9269970" y="3808412"/>
                </a:lnTo>
                <a:close/>
              </a:path>
            </a:pathLst>
          </a:custGeom>
          <a:blipFill>
            <a:blip r:embed="rId2">
              <a:alphaModFix amt="7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358757" y="2158155"/>
            <a:ext cx="5409601" cy="983564"/>
          </a:xfrm>
          <a:custGeom>
            <a:avLst/>
            <a:gdLst/>
            <a:ahLst/>
            <a:cxnLst/>
            <a:rect l="l" t="t" r="r" b="b"/>
            <a:pathLst>
              <a:path w="5409601" h="983564">
                <a:moveTo>
                  <a:pt x="0" y="0"/>
                </a:moveTo>
                <a:lnTo>
                  <a:pt x="5409601" y="0"/>
                </a:lnTo>
                <a:lnTo>
                  <a:pt x="5409601" y="983563"/>
                </a:lnTo>
                <a:lnTo>
                  <a:pt x="0" y="983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0980646" y="5185270"/>
            <a:ext cx="4735535" cy="409602"/>
          </a:xfrm>
          <a:prstGeom prst="rect">
            <a:avLst/>
          </a:prstGeom>
        </p:spPr>
        <p:txBody>
          <a:bodyPr lIns="0" tIns="0" rIns="0" bIns="0" rtlCol="0" anchor="t">
            <a:spAutoFit/>
          </a:bodyPr>
          <a:lstStyle/>
          <a:p>
            <a:pPr marL="0" lvl="0" indent="0" algn="ctr">
              <a:lnSpc>
                <a:spcPts val="3150"/>
              </a:lnSpc>
              <a:spcBef>
                <a:spcPct val="0"/>
              </a:spcBef>
            </a:pPr>
            <a:r>
              <a:rPr lang="en-US" sz="3000" b="1">
                <a:solidFill>
                  <a:srgbClr val="00B3FF"/>
                </a:solidFill>
                <a:latin typeface="Red Hat Display Bold"/>
                <a:ea typeface="Red Hat Display Bold"/>
                <a:cs typeface="Red Hat Display Bold"/>
                <a:sym typeface="Red Hat Display Bold"/>
              </a:rPr>
              <a:t>Future</a:t>
            </a:r>
            <a:r>
              <a:rPr lang="en-US" sz="3000" b="1" u="none" strike="noStrike">
                <a:solidFill>
                  <a:srgbClr val="00B3FF"/>
                </a:solidFill>
                <a:latin typeface="Red Hat Display Bold"/>
                <a:ea typeface="Red Hat Display Bold"/>
                <a:cs typeface="Red Hat Display Bold"/>
                <a:sym typeface="Red Hat Display Bold"/>
              </a:rPr>
              <a:t> Improvement</a:t>
            </a:r>
          </a:p>
        </p:txBody>
      </p:sp>
      <p:sp>
        <p:nvSpPr>
          <p:cNvPr id="10" name="TextBox 10"/>
          <p:cNvSpPr txBox="1"/>
          <p:nvPr/>
        </p:nvSpPr>
        <p:spPr>
          <a:xfrm>
            <a:off x="10181651" y="5789494"/>
            <a:ext cx="6333524" cy="3580373"/>
          </a:xfrm>
          <a:prstGeom prst="rect">
            <a:avLst/>
          </a:prstGeom>
        </p:spPr>
        <p:txBody>
          <a:bodyPr lIns="0" tIns="0" rIns="0" bIns="0" rtlCol="0" anchor="t">
            <a:spAutoFit/>
          </a:bodyPr>
          <a:lstStyle/>
          <a:p>
            <a:pPr algn="just">
              <a:lnSpc>
                <a:spcPts val="3220"/>
              </a:lnSpc>
              <a:spcBef>
                <a:spcPct val="0"/>
              </a:spcBef>
            </a:pPr>
            <a:r>
              <a:rPr lang="en-US" sz="2300" spc="-82">
                <a:solidFill>
                  <a:srgbClr val="FFFFFF"/>
                </a:solidFill>
                <a:latin typeface="Red Hat Display"/>
                <a:ea typeface="Red Hat Display"/>
                <a:cs typeface="Red Hat Display"/>
                <a:sym typeface="Red Hat Display"/>
              </a:rPr>
              <a:t>The</a:t>
            </a:r>
            <a:r>
              <a:rPr lang="en-US" sz="2300" u="none" strike="noStrike" spc="-82">
                <a:solidFill>
                  <a:srgbClr val="FFFFFF"/>
                </a:solidFill>
                <a:latin typeface="Red Hat Display"/>
                <a:ea typeface="Red Hat Display"/>
                <a:cs typeface="Red Hat Display"/>
                <a:sym typeface="Red Hat Display"/>
              </a:rPr>
              <a:t> project establishes a strong foundation. Future enhancements could include:</a:t>
            </a:r>
          </a:p>
          <a:p>
            <a:pPr marL="496572" lvl="1" indent="-248286" algn="just">
              <a:lnSpc>
                <a:spcPts val="3220"/>
              </a:lnSpc>
              <a:spcBef>
                <a:spcPct val="0"/>
              </a:spcBef>
              <a:buFont typeface="Arial"/>
              <a:buChar char="•"/>
            </a:pPr>
            <a:r>
              <a:rPr lang="en-US" sz="2300" u="none" strike="noStrike" spc="-82">
                <a:solidFill>
                  <a:srgbClr val="FFFFFF"/>
                </a:solidFill>
                <a:latin typeface="Red Hat Display"/>
                <a:ea typeface="Red Hat Display"/>
                <a:cs typeface="Red Hat Display"/>
                <a:sym typeface="Red Hat Display"/>
              </a:rPr>
              <a:t>Obstacle Avoidance: Integrating ultrasonic sensors for navigation in complex environments.</a:t>
            </a:r>
          </a:p>
          <a:p>
            <a:pPr marL="496572" lvl="1" indent="-248286" algn="just">
              <a:lnSpc>
                <a:spcPts val="3220"/>
              </a:lnSpc>
              <a:spcBef>
                <a:spcPct val="0"/>
              </a:spcBef>
              <a:buFont typeface="Arial"/>
              <a:buChar char="•"/>
            </a:pPr>
            <a:r>
              <a:rPr lang="en-US" sz="2300" u="none" strike="noStrike" spc="-82">
                <a:solidFill>
                  <a:srgbClr val="FFFFFF"/>
                </a:solidFill>
                <a:latin typeface="Red Hat Display"/>
                <a:ea typeface="Red Hat Display"/>
                <a:cs typeface="Red Hat Display"/>
                <a:sym typeface="Red Hat Display"/>
              </a:rPr>
              <a:t>Upgraded Sensing: Using a thermal camera to detect heat through smoke.</a:t>
            </a:r>
          </a:p>
          <a:p>
            <a:pPr marL="496572" lvl="1" indent="-248286" algn="just">
              <a:lnSpc>
                <a:spcPts val="3220"/>
              </a:lnSpc>
              <a:spcBef>
                <a:spcPct val="0"/>
              </a:spcBef>
              <a:buFont typeface="Arial"/>
              <a:buChar char="•"/>
            </a:pPr>
            <a:r>
              <a:rPr lang="en-US" sz="2300" u="none" strike="noStrike" spc="-82">
                <a:solidFill>
                  <a:srgbClr val="FFFFFF"/>
                </a:solidFill>
                <a:latin typeface="Red Hat Display"/>
                <a:ea typeface="Red Hat Display"/>
                <a:cs typeface="Red Hat Display"/>
                <a:sym typeface="Red Hat Display"/>
              </a:rPr>
              <a:t>IoT Connectivity: Adding an ESP32 module for Wi-Fi alerts and remote monitoring.</a:t>
            </a:r>
          </a:p>
          <a:p>
            <a:pPr algn="just">
              <a:lnSpc>
                <a:spcPts val="3220"/>
              </a:lnSpc>
              <a:spcBef>
                <a:spcPct val="0"/>
              </a:spcBef>
            </a:pPr>
            <a:endParaRPr lang="en-US" sz="2300" u="none" strike="noStrike" spc="-82">
              <a:solidFill>
                <a:srgbClr val="FFFFFF"/>
              </a:solidFill>
              <a:latin typeface="Red Hat Display"/>
              <a:ea typeface="Red Hat Display"/>
              <a:cs typeface="Red Hat Display"/>
              <a:sym typeface="Red Hat Display"/>
            </a:endParaRPr>
          </a:p>
        </p:txBody>
      </p:sp>
      <p:grpSp>
        <p:nvGrpSpPr>
          <p:cNvPr id="11" name="Group 11"/>
          <p:cNvGrpSpPr/>
          <p:nvPr/>
        </p:nvGrpSpPr>
        <p:grpSpPr>
          <a:xfrm>
            <a:off x="1028700" y="4770205"/>
            <a:ext cx="6839889" cy="4859664"/>
            <a:chOff x="0" y="0"/>
            <a:chExt cx="964120" cy="684996"/>
          </a:xfrm>
        </p:grpSpPr>
        <p:sp>
          <p:nvSpPr>
            <p:cNvPr id="12" name="Freeform 12"/>
            <p:cNvSpPr/>
            <p:nvPr/>
          </p:nvSpPr>
          <p:spPr>
            <a:xfrm>
              <a:off x="0" y="0"/>
              <a:ext cx="964120" cy="684996"/>
            </a:xfrm>
            <a:custGeom>
              <a:avLst/>
              <a:gdLst/>
              <a:ahLst/>
              <a:cxnLst/>
              <a:rect l="l" t="t" r="r" b="b"/>
              <a:pathLst>
                <a:path w="964120" h="684996">
                  <a:moveTo>
                    <a:pt x="56594" y="0"/>
                  </a:moveTo>
                  <a:lnTo>
                    <a:pt x="907526" y="0"/>
                  </a:lnTo>
                  <a:cubicBezTo>
                    <a:pt x="938782" y="0"/>
                    <a:pt x="964120" y="25338"/>
                    <a:pt x="964120" y="56594"/>
                  </a:cubicBezTo>
                  <a:lnTo>
                    <a:pt x="964120" y="628403"/>
                  </a:lnTo>
                  <a:cubicBezTo>
                    <a:pt x="964120" y="659659"/>
                    <a:pt x="938782" y="684996"/>
                    <a:pt x="907526" y="684996"/>
                  </a:cubicBezTo>
                  <a:lnTo>
                    <a:pt x="56594" y="684996"/>
                  </a:lnTo>
                  <a:cubicBezTo>
                    <a:pt x="25338" y="684996"/>
                    <a:pt x="0" y="659659"/>
                    <a:pt x="0" y="628403"/>
                  </a:cubicBezTo>
                  <a:lnTo>
                    <a:pt x="0" y="56594"/>
                  </a:lnTo>
                  <a:cubicBezTo>
                    <a:pt x="0" y="25338"/>
                    <a:pt x="25338" y="0"/>
                    <a:pt x="56594" y="0"/>
                  </a:cubicBezTo>
                  <a:close/>
                </a:path>
              </a:pathLst>
            </a:custGeom>
            <a:solidFill>
              <a:srgbClr val="004487">
                <a:alpha val="42745"/>
              </a:srgbClr>
            </a:solidFill>
            <a:ln w="38100" cap="rnd">
              <a:solidFill>
                <a:srgbClr val="77E8FF">
                  <a:alpha val="42745"/>
                </a:srgbClr>
              </a:solidFill>
              <a:prstDash val="solid"/>
              <a:round/>
            </a:ln>
          </p:spPr>
          <p:txBody>
            <a:bodyPr/>
            <a:lstStyle/>
            <a:p>
              <a:endParaRPr lang="en-US"/>
            </a:p>
          </p:txBody>
        </p:sp>
        <p:sp>
          <p:nvSpPr>
            <p:cNvPr id="13" name="TextBox 13"/>
            <p:cNvSpPr txBox="1"/>
            <p:nvPr/>
          </p:nvSpPr>
          <p:spPr>
            <a:xfrm>
              <a:off x="0" y="-38100"/>
              <a:ext cx="964120" cy="723096"/>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31294" y="6015940"/>
            <a:ext cx="5634702" cy="2780219"/>
          </a:xfrm>
          <a:prstGeom prst="rect">
            <a:avLst/>
          </a:prstGeom>
        </p:spPr>
        <p:txBody>
          <a:bodyPr lIns="0" tIns="0" rIns="0" bIns="0" rtlCol="0" anchor="t">
            <a:spAutoFit/>
          </a:bodyPr>
          <a:lstStyle/>
          <a:p>
            <a:pPr marL="0" lvl="1" indent="0" algn="just">
              <a:lnSpc>
                <a:spcPts val="3220"/>
              </a:lnSpc>
              <a:spcBef>
                <a:spcPct val="0"/>
              </a:spcBef>
            </a:pPr>
            <a:r>
              <a:rPr lang="en-US" sz="2300" spc="-82">
                <a:solidFill>
                  <a:srgbClr val="FFFFFF"/>
                </a:solidFill>
                <a:latin typeface="Red Hat Display"/>
                <a:ea typeface="Red Hat Display"/>
                <a:cs typeface="Red Hat Display"/>
                <a:sym typeface="Red Hat Display"/>
              </a:rPr>
              <a:t>This</a:t>
            </a:r>
            <a:r>
              <a:rPr lang="en-US" sz="2300" u="none" strike="noStrike" spc="-82">
                <a:solidFill>
                  <a:srgbClr val="FFFFFF"/>
                </a:solidFill>
                <a:latin typeface="Red Hat Display"/>
                <a:ea typeface="Red Hat Display"/>
                <a:cs typeface="Red Hat Display"/>
                <a:sym typeface="Red Hat Display"/>
              </a:rPr>
              <a:t> project successfully demonstrated a functional prototype of an autonomous fire-fighting robot. All primary objectives were met: the robot can successfully detect a flame, navigate to its source, and precisely extinguish it using its servo-controlled arm and dedicated verification sensor.</a:t>
            </a:r>
          </a:p>
        </p:txBody>
      </p:sp>
      <p:sp>
        <p:nvSpPr>
          <p:cNvPr id="15" name="TextBox 15"/>
          <p:cNvSpPr txBox="1"/>
          <p:nvPr/>
        </p:nvSpPr>
        <p:spPr>
          <a:xfrm>
            <a:off x="2747491" y="5191125"/>
            <a:ext cx="3402308" cy="403747"/>
          </a:xfrm>
          <a:prstGeom prst="rect">
            <a:avLst/>
          </a:prstGeom>
        </p:spPr>
        <p:txBody>
          <a:bodyPr lIns="0" tIns="0" rIns="0" bIns="0" rtlCol="0" anchor="t">
            <a:spAutoFit/>
          </a:bodyPr>
          <a:lstStyle/>
          <a:p>
            <a:pPr marL="0" lvl="0" indent="0" algn="ctr">
              <a:lnSpc>
                <a:spcPts val="3150"/>
              </a:lnSpc>
              <a:spcBef>
                <a:spcPct val="0"/>
              </a:spcBef>
            </a:pPr>
            <a:r>
              <a:rPr lang="en-US" sz="3000" b="1">
                <a:solidFill>
                  <a:srgbClr val="00B3FF"/>
                </a:solidFill>
                <a:latin typeface="Red Hat Display Bold"/>
                <a:ea typeface="Red Hat Display Bold"/>
                <a:cs typeface="Red Hat Display Bold"/>
                <a:sym typeface="Red Hat Display Bold"/>
              </a:rPr>
              <a:t>Project</a:t>
            </a:r>
            <a:r>
              <a:rPr lang="en-US" sz="3000" b="1" u="none" strike="noStrike">
                <a:solidFill>
                  <a:srgbClr val="00B3FF"/>
                </a:solidFill>
                <a:latin typeface="Red Hat Display Bold"/>
                <a:ea typeface="Red Hat Display Bold"/>
                <a:cs typeface="Red Hat Display Bold"/>
                <a:sym typeface="Red Hat Display Bold"/>
              </a:rPr>
              <a:t> 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8377897" y="-5779144"/>
            <a:ext cx="14635371" cy="12033527"/>
          </a:xfrm>
          <a:custGeom>
            <a:avLst/>
            <a:gdLst/>
            <a:ahLst/>
            <a:cxnLst/>
            <a:rect l="l" t="t" r="r" b="b"/>
            <a:pathLst>
              <a:path w="14635371" h="12033527">
                <a:moveTo>
                  <a:pt x="0" y="0"/>
                </a:moveTo>
                <a:lnTo>
                  <a:pt x="14635371" y="0"/>
                </a:lnTo>
                <a:lnTo>
                  <a:pt x="14635371" y="12033528"/>
                </a:lnTo>
                <a:lnTo>
                  <a:pt x="0" y="12033528"/>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dirty="0">
                <a:solidFill>
                  <a:srgbClr val="6866E1"/>
                </a:solidFill>
                <a:latin typeface="Computer Says No"/>
                <a:ea typeface="Computer Says No"/>
                <a:cs typeface="Computer Says No"/>
                <a:sym typeface="Computer Says No"/>
              </a:rPr>
              <a:t>THANK YOU!</a:t>
            </a:r>
          </a:p>
        </p:txBody>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txBody>
          <a:bodyPr/>
          <a:lstStyle/>
          <a:p>
            <a:endParaRPr lang="en-US"/>
          </a:p>
        </p:txBody>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txBody>
          <a:bodyPr/>
          <a:lstStyle/>
          <a:p>
            <a:endParaRPr lang="en-US"/>
          </a:p>
        </p:txBody>
      </p:sp>
      <p:sp>
        <p:nvSpPr>
          <p:cNvPr id="9" name="Freeform 9"/>
          <p:cNvSpPr/>
          <p:nvPr/>
        </p:nvSpPr>
        <p:spPr>
          <a:xfrm rot="-706557">
            <a:off x="13859100" y="1432047"/>
            <a:ext cx="4433872" cy="4665492"/>
          </a:xfrm>
          <a:custGeom>
            <a:avLst/>
            <a:gdLst/>
            <a:ahLst/>
            <a:cxnLst/>
            <a:rect l="l" t="t" r="r" b="b"/>
            <a:pathLst>
              <a:path w="4433872" h="4665492">
                <a:moveTo>
                  <a:pt x="0" y="0"/>
                </a:moveTo>
                <a:lnTo>
                  <a:pt x="4433873" y="0"/>
                </a:lnTo>
                <a:lnTo>
                  <a:pt x="4433873" y="4665493"/>
                </a:lnTo>
                <a:lnTo>
                  <a:pt x="0" y="4665493"/>
                </a:lnTo>
                <a:lnTo>
                  <a:pt x="0" y="0"/>
                </a:lnTo>
                <a:close/>
              </a:path>
            </a:pathLst>
          </a:custGeom>
          <a:blipFill>
            <a:blip r:embed="rId4"/>
            <a:stretch>
              <a:fillRect/>
            </a:stretch>
          </a:blipFill>
        </p:spPr>
        <p:txBody>
          <a:bodyPr/>
          <a:lstStyle/>
          <a:p>
            <a:endParaRPr lang="en-US"/>
          </a:p>
        </p:txBody>
      </p:sp>
      <p:sp>
        <p:nvSpPr>
          <p:cNvPr id="10" name="Freeform 10"/>
          <p:cNvSpPr/>
          <p:nvPr/>
        </p:nvSpPr>
        <p:spPr>
          <a:xfrm>
            <a:off x="8377897" y="2433562"/>
            <a:ext cx="8117004" cy="7049716"/>
          </a:xfrm>
          <a:custGeom>
            <a:avLst/>
            <a:gdLst/>
            <a:ahLst/>
            <a:cxnLst/>
            <a:rect l="l" t="t" r="r" b="b"/>
            <a:pathLst>
              <a:path w="8117004" h="7049716">
                <a:moveTo>
                  <a:pt x="0" y="0"/>
                </a:moveTo>
                <a:lnTo>
                  <a:pt x="8117004" y="0"/>
                </a:lnTo>
                <a:lnTo>
                  <a:pt x="8117004" y="7049716"/>
                </a:lnTo>
                <a:lnTo>
                  <a:pt x="0" y="7049716"/>
                </a:lnTo>
                <a:lnTo>
                  <a:pt x="0" y="0"/>
                </a:lnTo>
                <a:close/>
              </a:path>
            </a:pathLst>
          </a:custGeom>
          <a:blipFill>
            <a:blip r:embed="rId5"/>
            <a:stretch>
              <a:fillRect/>
            </a:stretch>
          </a:blipFill>
        </p:spPr>
        <p:txBody>
          <a:bodyPr/>
          <a:lstStyle/>
          <a:p>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US"/>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ea typeface="Computer Says No"/>
                <a:cs typeface="Computer Says No"/>
                <a:sym typeface="Computer Says No"/>
              </a:rPr>
              <a:t>TABLE OF CONTENTS</a:t>
            </a:r>
          </a:p>
        </p:txBody>
      </p:sp>
      <p:sp>
        <p:nvSpPr>
          <p:cNvPr id="9" name="TextBox 9"/>
          <p:cNvSpPr txBox="1"/>
          <p:nvPr/>
        </p:nvSpPr>
        <p:spPr>
          <a:xfrm>
            <a:off x="3006887" y="4342065"/>
            <a:ext cx="6125528" cy="3808648"/>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Project Objectives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 Project Scope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Methodology</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Technical Architecture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Results and Achievements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6862" y="2475264"/>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ea typeface="Computer Says No"/>
                <a:cs typeface="Computer Says No"/>
                <a:sym typeface="Computer Says No"/>
              </a:rPr>
              <a:t>INTRODUCTION</a:t>
            </a:r>
          </a:p>
        </p:txBody>
      </p:sp>
      <p:sp>
        <p:nvSpPr>
          <p:cNvPr id="4" name="TextBox 4"/>
          <p:cNvSpPr txBox="1"/>
          <p:nvPr/>
        </p:nvSpPr>
        <p:spPr>
          <a:xfrm>
            <a:off x="1578720" y="3705710"/>
            <a:ext cx="6920791" cy="2185173"/>
          </a:xfrm>
          <a:prstGeom prst="rect">
            <a:avLst/>
          </a:prstGeom>
        </p:spPr>
        <p:txBody>
          <a:bodyPr lIns="0" tIns="0" rIns="0" bIns="0" rtlCol="0" anchor="t">
            <a:spAutoFit/>
          </a:bodyPr>
          <a:lstStyle/>
          <a:p>
            <a:pPr algn="l">
              <a:lnSpc>
                <a:spcPts val="2923"/>
              </a:lnSpc>
            </a:pPr>
            <a:r>
              <a:rPr lang="en-US" sz="2088" b="1">
                <a:solidFill>
                  <a:srgbClr val="FFFFFF"/>
                </a:solidFill>
                <a:latin typeface="Poppins Bold"/>
                <a:ea typeface="Poppins Bold"/>
                <a:cs typeface="Poppins Bold"/>
                <a:sym typeface="Poppins Bold"/>
              </a:rPr>
              <a:t>Lorem ipsum dolor sit amet, consectetur adipiscing elit. Proin varius, eros nec efficitur euismod, lectus turpis sollicitudin augue, non ultricies enim nunc sit amet augue. Quisque ante magna, varius et vehicula congue, viverra eu nulla.</a:t>
            </a:r>
          </a:p>
        </p:txBody>
      </p:sp>
      <p:sp>
        <p:nvSpPr>
          <p:cNvPr id="5" name="AutoShape 5"/>
          <p:cNvSpPr/>
          <p:nvPr/>
        </p:nvSpPr>
        <p:spPr>
          <a:xfrm flipV="1">
            <a:off x="1578768" y="6036768"/>
            <a:ext cx="6920742"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578720" y="6474918"/>
            <a:ext cx="4832640" cy="502024"/>
          </a:xfrm>
          <a:prstGeom prst="rect">
            <a:avLst/>
          </a:prstGeom>
        </p:spPr>
        <p:txBody>
          <a:bodyPr lIns="0" tIns="0" rIns="0" bIns="0" rtlCol="0" anchor="t">
            <a:spAutoFit/>
          </a:bodyPr>
          <a:lstStyle/>
          <a:p>
            <a:pPr algn="l">
              <a:lnSpc>
                <a:spcPts val="3826"/>
              </a:lnSpc>
            </a:pPr>
            <a:r>
              <a:rPr lang="en-US" sz="2733" b="1">
                <a:solidFill>
                  <a:srgbClr val="FFFFFF"/>
                </a:solidFill>
                <a:latin typeface="Poppins Medium"/>
                <a:ea typeface="Poppins Medium"/>
                <a:cs typeface="Poppins Medium"/>
                <a:sym typeface="Poppins Medium"/>
              </a:rPr>
              <a:t>Our Mission &amp; Vision</a:t>
            </a:r>
          </a:p>
        </p:txBody>
      </p:sp>
      <p:sp>
        <p:nvSpPr>
          <p:cNvPr id="7" name="TextBox 7"/>
          <p:cNvSpPr txBox="1"/>
          <p:nvPr/>
        </p:nvSpPr>
        <p:spPr>
          <a:xfrm>
            <a:off x="1578772" y="7185120"/>
            <a:ext cx="11005158" cy="1461327"/>
          </a:xfrm>
          <a:prstGeom prst="rect">
            <a:avLst/>
          </a:prstGeom>
        </p:spPr>
        <p:txBody>
          <a:bodyPr lIns="0" tIns="0" rIns="0" bIns="0" rtlCol="0" anchor="t">
            <a:spAutoFit/>
          </a:bodyPr>
          <a:lstStyle/>
          <a:p>
            <a:pPr algn="l">
              <a:lnSpc>
                <a:spcPts val="2923"/>
              </a:lnSpc>
            </a:pPr>
            <a:r>
              <a:rPr lang="en-US" sz="2088">
                <a:solidFill>
                  <a:srgbClr val="FFFFFF"/>
                </a:solidFill>
                <a:latin typeface="Poppins Light"/>
                <a:ea typeface="Poppins Light"/>
                <a:cs typeface="Poppins Light"/>
                <a:sym typeface="Poppins Light"/>
              </a:rPr>
              <a:t>Our mission is to design and build an autonomous mobile robot capable of detecting a flame, navigating to its source, and effectively extinguishing it without direct human intervention. This vision leverages embedded systems to create a safer environment by providing an immediate first response.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984048" y="3026930"/>
            <a:ext cx="4237630" cy="1078281"/>
            <a:chOff x="0" y="-104775"/>
            <a:chExt cx="1116084" cy="283992"/>
          </a:xfrm>
        </p:grpSpPr>
        <p:sp>
          <p:nvSpPr>
            <p:cNvPr id="4" name="Freeform 4"/>
            <p:cNvSpPr/>
            <p:nvPr/>
          </p:nvSpPr>
          <p:spPr>
            <a:xfrm>
              <a:off x="0" y="-52388"/>
              <a:ext cx="1116084" cy="179217"/>
            </a:xfrm>
            <a:custGeom>
              <a:avLst/>
              <a:gdLst/>
              <a:ahLst/>
              <a:cxnLst/>
              <a:rect l="l" t="t" r="r" b="b"/>
              <a:pathLst>
                <a:path w="1116084" h="179217">
                  <a:moveTo>
                    <a:pt x="0" y="0"/>
                  </a:moveTo>
                  <a:lnTo>
                    <a:pt x="1116084" y="0"/>
                  </a:lnTo>
                  <a:lnTo>
                    <a:pt x="1116084" y="179217"/>
                  </a:lnTo>
                  <a:lnTo>
                    <a:pt x="0" y="179217"/>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5" name="TextBox 5"/>
            <p:cNvSpPr txBox="1"/>
            <p:nvPr/>
          </p:nvSpPr>
          <p:spPr>
            <a:xfrm>
              <a:off x="0" y="-104775"/>
              <a:ext cx="1116084" cy="283992"/>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Sensor Array &amp; Detection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148635" y="1768530"/>
            <a:ext cx="8512282" cy="1230753"/>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ea typeface="Computer Says No"/>
                <a:cs typeface="Computer Says No"/>
                <a:sym typeface="Computer Says No"/>
              </a:rPr>
              <a:t>PROJECT OBJECTIVES</a:t>
            </a:r>
          </a:p>
        </p:txBody>
      </p:sp>
      <p:sp>
        <p:nvSpPr>
          <p:cNvPr id="8" name="TextBox 8"/>
          <p:cNvSpPr txBox="1"/>
          <p:nvPr/>
        </p:nvSpPr>
        <p:spPr>
          <a:xfrm>
            <a:off x="7984048" y="3978171"/>
            <a:ext cx="8105145" cy="1844602"/>
          </a:xfrm>
          <a:prstGeom prst="rect">
            <a:avLst/>
          </a:prstGeom>
        </p:spPr>
        <p:txBody>
          <a:bodyPr lIns="0" tIns="0" rIns="0" bIns="0" rtlCol="0" anchor="t">
            <a:spAutoFit/>
          </a:bodyPr>
          <a:lstStyle/>
          <a:p>
            <a:pPr marL="399778" lvl="1" indent="-199889" algn="l">
              <a:lnSpc>
                <a:spcPts val="2999"/>
              </a:lnSpc>
              <a:buFont typeface="Arial"/>
              <a:buChar char="•"/>
            </a:pPr>
            <a:r>
              <a:rPr lang="en-US" sz="1851">
                <a:solidFill>
                  <a:srgbClr val="FFFFFF"/>
                </a:solidFill>
                <a:latin typeface="Poppins Light"/>
                <a:ea typeface="Poppins Light"/>
                <a:cs typeface="Poppins Light"/>
                <a:sym typeface="Poppins Light"/>
              </a:rPr>
              <a:t>To autonomously sense the presence and direction of a flame using a 3-sensor array for navigation. A dedicated 4th sensor, mounted on the arm, will be used for precise pump verification.</a:t>
            </a:r>
          </a:p>
          <a:p>
            <a:pPr algn="l">
              <a:lnSpc>
                <a:spcPts val="2999"/>
              </a:lnSpc>
            </a:pPr>
            <a:endParaRPr lang="en-US" sz="1851">
              <a:solidFill>
                <a:srgbClr val="FFFFFF"/>
              </a:solidFill>
              <a:latin typeface="Poppins Light"/>
              <a:ea typeface="Poppins Light"/>
              <a:cs typeface="Poppins Light"/>
              <a:sym typeface="Poppins Light"/>
            </a:endParaRPr>
          </a:p>
          <a:p>
            <a:pPr algn="l">
              <a:lnSpc>
                <a:spcPts val="2999"/>
              </a:lnSpc>
            </a:pPr>
            <a:endParaRPr lang="en-US" sz="1851">
              <a:solidFill>
                <a:srgbClr val="FFFFFF"/>
              </a:solidFill>
              <a:latin typeface="Poppins Light"/>
              <a:ea typeface="Poppins Light"/>
              <a:cs typeface="Poppins Light"/>
              <a:sym typeface="Poppins Light"/>
            </a:endParaRPr>
          </a:p>
        </p:txBody>
      </p:sp>
      <p:grpSp>
        <p:nvGrpSpPr>
          <p:cNvPr id="9" name="Group 9"/>
          <p:cNvGrpSpPr/>
          <p:nvPr/>
        </p:nvGrpSpPr>
        <p:grpSpPr>
          <a:xfrm>
            <a:off x="7984048" y="5259600"/>
            <a:ext cx="4508705" cy="1078281"/>
            <a:chOff x="0" y="-104775"/>
            <a:chExt cx="1187478" cy="283992"/>
          </a:xfrm>
        </p:grpSpPr>
        <p:sp>
          <p:nvSpPr>
            <p:cNvPr id="10" name="Freeform 10"/>
            <p:cNvSpPr/>
            <p:nvPr/>
          </p:nvSpPr>
          <p:spPr>
            <a:xfrm>
              <a:off x="24534" y="-52388"/>
              <a:ext cx="1162944" cy="179217"/>
            </a:xfrm>
            <a:custGeom>
              <a:avLst/>
              <a:gdLst/>
              <a:ahLst/>
              <a:cxnLst/>
              <a:rect l="l" t="t" r="r" b="b"/>
              <a:pathLst>
                <a:path w="1162944" h="179217">
                  <a:moveTo>
                    <a:pt x="0" y="0"/>
                  </a:moveTo>
                  <a:lnTo>
                    <a:pt x="1162944" y="0"/>
                  </a:lnTo>
                  <a:lnTo>
                    <a:pt x="1162944" y="179217"/>
                  </a:lnTo>
                  <a:lnTo>
                    <a:pt x="0" y="179217"/>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11" name="TextBox 11"/>
            <p:cNvSpPr txBox="1"/>
            <p:nvPr/>
          </p:nvSpPr>
          <p:spPr>
            <a:xfrm>
              <a:off x="0" y="-104775"/>
              <a:ext cx="1162944" cy="283992"/>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Navigation &amp; Extinguishing</a:t>
              </a:r>
            </a:p>
          </p:txBody>
        </p:sp>
      </p:grpSp>
      <p:sp>
        <p:nvSpPr>
          <p:cNvPr id="12" name="TextBox 12"/>
          <p:cNvSpPr txBox="1"/>
          <p:nvPr/>
        </p:nvSpPr>
        <p:spPr>
          <a:xfrm>
            <a:off x="7984048" y="6458545"/>
            <a:ext cx="8105145" cy="2216131"/>
          </a:xfrm>
          <a:prstGeom prst="rect">
            <a:avLst/>
          </a:prstGeom>
        </p:spPr>
        <p:txBody>
          <a:bodyPr lIns="0" tIns="0" rIns="0" bIns="0" rtlCol="0" anchor="t">
            <a:spAutoFit/>
          </a:bodyPr>
          <a:lstStyle/>
          <a:p>
            <a:pPr marL="399778" lvl="1" indent="-199889" algn="l">
              <a:lnSpc>
                <a:spcPts val="2999"/>
              </a:lnSpc>
              <a:buFont typeface="Arial"/>
              <a:buChar char="•"/>
            </a:pPr>
            <a:r>
              <a:rPr lang="en-US" sz="1851">
                <a:solidFill>
                  <a:srgbClr val="FFFFFF"/>
                </a:solidFill>
                <a:latin typeface="Poppins Light"/>
                <a:ea typeface="Poppins Light"/>
                <a:cs typeface="Poppins Light"/>
                <a:sym typeface="Poppins Light"/>
              </a:rPr>
              <a:t>To independently navigate toward the detected fire source using sensor comparison logic. Once at close range, the robot must activate its servo-controlled arm and water pump to extinguish the flame, based only on the 4th sensor's confirmation.</a:t>
            </a:r>
          </a:p>
          <a:p>
            <a:pPr algn="l">
              <a:lnSpc>
                <a:spcPts val="2999"/>
              </a:lnSpc>
            </a:pPr>
            <a:endParaRPr lang="en-US" sz="1851">
              <a:solidFill>
                <a:srgbClr val="FFFFFF"/>
              </a:solidFill>
              <a:latin typeface="Poppins Light"/>
              <a:ea typeface="Poppins Light"/>
              <a:cs typeface="Poppins Light"/>
              <a:sym typeface="Poppins Light"/>
            </a:endParaRPr>
          </a:p>
          <a:p>
            <a:pPr algn="l">
              <a:lnSpc>
                <a:spcPts val="2999"/>
              </a:lnSpc>
            </a:pPr>
            <a:endParaRPr lang="en-US" sz="1851">
              <a:solidFill>
                <a:srgbClr val="FFFFFF"/>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190507" y="1327563"/>
            <a:ext cx="9610678" cy="2118111"/>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ea typeface="Computer Says No"/>
                <a:cs typeface="Computer Says No"/>
                <a:sym typeface="Computer Says No"/>
              </a:rPr>
              <a:t>METHODOLOGY: THE OPERATIONAL FLOW</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id="14" name="TextBox 14"/>
          <p:cNvSpPr txBox="1"/>
          <p:nvPr/>
        </p:nvSpPr>
        <p:spPr>
          <a:xfrm>
            <a:off x="13432252" y="5959424"/>
            <a:ext cx="3121512" cy="4816835"/>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ea typeface="Poppins Light"/>
                <a:cs typeface="Poppins Light"/>
                <a:sym typeface="Poppins Light"/>
              </a:rPr>
              <a:t>The dedicated FLAME_PUMP sensor verifies the fire's presence. If confirmed (below FIRE_PUMP_THRESHOLD), the relay activates the water pump, and the servo base sweeps the area. The pump stops when the sensor no longer detects fire.</a:t>
            </a:r>
          </a:p>
          <a:p>
            <a:pPr algn="ctr">
              <a:lnSpc>
                <a:spcPts val="2999"/>
              </a:lnSpc>
            </a:pPr>
            <a:endParaRPr lang="en-US" sz="1851">
              <a:solidFill>
                <a:srgbClr val="FFFFFF"/>
              </a:solidFill>
              <a:latin typeface="Poppins Light"/>
              <a:ea typeface="Poppins Light"/>
              <a:cs typeface="Poppins Light"/>
              <a:sym typeface="Poppins Light"/>
            </a:endParaRPr>
          </a:p>
          <a:p>
            <a:pPr algn="ctr">
              <a:lnSpc>
                <a:spcPts val="2999"/>
              </a:lnSpc>
            </a:pPr>
            <a:endParaRPr lang="en-US" sz="1851">
              <a:solidFill>
                <a:srgbClr val="FFFFFF"/>
              </a:solidFill>
              <a:latin typeface="Poppins Light"/>
              <a:ea typeface="Poppins Light"/>
              <a:cs typeface="Poppins Light"/>
              <a:sym typeface="Poppins Light"/>
            </a:endParaRP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6" name="TextBox 16"/>
          <p:cNvSpPr txBox="1"/>
          <p:nvPr/>
        </p:nvSpPr>
        <p:spPr>
          <a:xfrm>
            <a:off x="9653071" y="5959424"/>
            <a:ext cx="3121512" cy="3330718"/>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ea typeface="Poppins Light"/>
                <a:cs typeface="Poppins Light"/>
                <a:sym typeface="Poppins Light"/>
              </a:rPr>
              <a:t>Once the front sensor reading drops below the FIRE_NEAR_THRESHOLD, the robot stops all movement, positions its servo arm (servoArm.write(130)), and prepares to extinguish.</a:t>
            </a:r>
          </a:p>
          <a:p>
            <a:pPr algn="ctr">
              <a:lnSpc>
                <a:spcPts val="2999"/>
              </a:lnSpc>
            </a:pPr>
            <a:endParaRPr lang="en-US" sz="1851">
              <a:solidFill>
                <a:srgbClr val="FFFFFF"/>
              </a:solidFill>
              <a:latin typeface="Poppins Light"/>
              <a:ea typeface="Poppins Light"/>
              <a:cs typeface="Poppins Light"/>
              <a:sym typeface="Poppins Light"/>
            </a:endParaRPr>
          </a:p>
          <a:p>
            <a:pPr algn="ctr">
              <a:lnSpc>
                <a:spcPts val="2999"/>
              </a:lnSpc>
            </a:pPr>
            <a:endParaRPr lang="en-US" sz="1851">
              <a:solidFill>
                <a:srgbClr val="FFFFFF"/>
              </a:solidFill>
              <a:latin typeface="Poppins Light"/>
              <a:ea typeface="Poppins Light"/>
              <a:cs typeface="Poppins Light"/>
              <a:sym typeface="Poppins Light"/>
            </a:endParaRPr>
          </a:p>
        </p:txBody>
      </p:sp>
      <p:sp>
        <p:nvSpPr>
          <p:cNvPr id="17" name="TextBox 17"/>
          <p:cNvSpPr txBox="1"/>
          <p:nvPr/>
        </p:nvSpPr>
        <p:spPr>
          <a:xfrm>
            <a:off x="5874334" y="5959424"/>
            <a:ext cx="3121512" cy="407377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ea typeface="Poppins Light"/>
                <a:cs typeface="Poppins Light"/>
                <a:sym typeface="Poppins Light"/>
              </a:rPr>
              <a:t>The moveTowardFlame() algorithm is executed. The robot compares sensor values to determine the fire's direction, turning left or right and moving forward to approach the strongest IR signal from the flame.</a:t>
            </a:r>
          </a:p>
          <a:p>
            <a:pPr algn="ctr">
              <a:lnSpc>
                <a:spcPts val="2999"/>
              </a:lnSpc>
            </a:pPr>
            <a:endParaRPr lang="en-US" sz="1851">
              <a:solidFill>
                <a:srgbClr val="FFFFFF"/>
              </a:solidFill>
              <a:latin typeface="Poppins Light"/>
              <a:ea typeface="Poppins Light"/>
              <a:cs typeface="Poppins Light"/>
              <a:sym typeface="Poppins Light"/>
            </a:endParaRPr>
          </a:p>
          <a:p>
            <a:pPr algn="ctr">
              <a:lnSpc>
                <a:spcPts val="2999"/>
              </a:lnSpc>
            </a:pPr>
            <a:endParaRPr lang="en-US" sz="1851">
              <a:solidFill>
                <a:srgbClr val="FFFFFF"/>
              </a:solidFill>
              <a:latin typeface="Poppins Light"/>
              <a:ea typeface="Poppins Light"/>
              <a:cs typeface="Poppins Light"/>
              <a:sym typeface="Poppins Light"/>
            </a:endParaR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20" name="TextBox 20"/>
          <p:cNvSpPr txBox="1"/>
          <p:nvPr/>
        </p:nvSpPr>
        <p:spPr>
          <a:xfrm>
            <a:off x="2095597" y="5959424"/>
            <a:ext cx="3121512" cy="3330718"/>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ea typeface="Poppins Light"/>
                <a:cs typeface="Poppins Light"/>
                <a:sym typeface="Poppins Light"/>
              </a:rPr>
              <a:t>The robot continuously scans its environment using the 3-sensor array (Left, Front, Right). If a flame is detected (below FIRE_DETECT_THRESHOLD), it activates the 'search' mode and moves to the next state.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US"/>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US"/>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US"/>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US"/>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US"/>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3565771" y="1495425"/>
            <a:ext cx="11156457" cy="2068239"/>
          </a:xfrm>
          <a:prstGeom prst="rect">
            <a:avLst/>
          </a:prstGeom>
        </p:spPr>
        <p:txBody>
          <a:bodyPr lIns="0" tIns="0" rIns="0" bIns="0" rtlCol="0" anchor="t">
            <a:spAutoFit/>
          </a:bodyPr>
          <a:lstStyle/>
          <a:p>
            <a:pPr algn="ctr">
              <a:lnSpc>
                <a:spcPts val="7490"/>
              </a:lnSpc>
            </a:pPr>
            <a:r>
              <a:rPr lang="en-US" sz="10403">
                <a:solidFill>
                  <a:srgbClr val="6866E1"/>
                </a:solidFill>
                <a:latin typeface="Computer Says No"/>
                <a:ea typeface="Computer Says No"/>
                <a:cs typeface="Computer Says No"/>
                <a:sym typeface="Computer Says No"/>
              </a:rPr>
              <a:t>TECHNICAL ARCHITECTURE</a:t>
            </a:r>
          </a:p>
          <a:p>
            <a:pPr marL="0" lvl="0" indent="0" algn="ctr">
              <a:lnSpc>
                <a:spcPts val="7490"/>
              </a:lnSpc>
              <a:spcBef>
                <a:spcPct val="0"/>
              </a:spcBef>
            </a:pPr>
            <a:endParaRPr lang="en-US" sz="10403">
              <a:solidFill>
                <a:srgbClr val="6866E1"/>
              </a:solidFill>
              <a:latin typeface="Computer Says No"/>
              <a:ea typeface="Computer Says No"/>
              <a:cs typeface="Computer Says No"/>
              <a:sym typeface="Computer Says No"/>
            </a:endParaRPr>
          </a:p>
        </p:txBody>
      </p:sp>
      <p:sp>
        <p:nvSpPr>
          <p:cNvPr id="13" name="TextBox 13"/>
          <p:cNvSpPr txBox="1"/>
          <p:nvPr/>
        </p:nvSpPr>
        <p:spPr>
          <a:xfrm>
            <a:off x="2690679" y="5690287"/>
            <a:ext cx="3839937" cy="410369"/>
          </a:xfrm>
          <a:prstGeom prst="rect">
            <a:avLst/>
          </a:prstGeom>
        </p:spPr>
        <p:txBody>
          <a:bodyPr lIns="0" tIns="0" rIns="0" bIns="0" rtlCol="0" anchor="t">
            <a:spAutoFit/>
          </a:bodyPr>
          <a:lstStyle/>
          <a:p>
            <a:pPr marL="0" lvl="0" indent="0" algn="ctr">
              <a:lnSpc>
                <a:spcPts val="3234"/>
              </a:lnSpc>
              <a:spcBef>
                <a:spcPct val="0"/>
              </a:spcBef>
            </a:pPr>
            <a:r>
              <a:rPr lang="en-US" sz="4493" dirty="0">
                <a:solidFill>
                  <a:schemeClr val="bg1"/>
                </a:solidFill>
                <a:latin typeface="Computer Says No"/>
                <a:ea typeface="Computer Says No"/>
                <a:cs typeface="Computer Says No"/>
                <a:sym typeface="Computer Says No"/>
              </a:rPr>
              <a:t> SENSORS (INPUT) 01</a:t>
            </a:r>
          </a:p>
        </p:txBody>
      </p:sp>
      <p:sp>
        <p:nvSpPr>
          <p:cNvPr id="14" name="TextBox 14"/>
          <p:cNvSpPr txBox="1"/>
          <p:nvPr/>
        </p:nvSpPr>
        <p:spPr>
          <a:xfrm>
            <a:off x="2842878" y="6658908"/>
            <a:ext cx="3470841" cy="1520007"/>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ea typeface="Poppins Light"/>
                <a:cs typeface="Poppins Light"/>
                <a:sym typeface="Poppins Light"/>
              </a:rPr>
              <a:t>The system's "senses" are based on 4 Analog Flame Sensors (3 for navigation, 1 for pump verification) which feed real-time data directly to the Arduino Nano.</a:t>
            </a:r>
          </a:p>
        </p:txBody>
      </p:sp>
      <p:sp>
        <p:nvSpPr>
          <p:cNvPr id="15" name="TextBox 15"/>
          <p:cNvSpPr txBox="1"/>
          <p:nvPr/>
        </p:nvSpPr>
        <p:spPr>
          <a:xfrm>
            <a:off x="7837434" y="5613542"/>
            <a:ext cx="3289996" cy="820738"/>
          </a:xfrm>
          <a:prstGeom prst="rect">
            <a:avLst/>
          </a:prstGeom>
        </p:spPr>
        <p:txBody>
          <a:bodyPr lIns="0" tIns="0" rIns="0" bIns="0" rtlCol="0" anchor="t">
            <a:spAutoFit/>
          </a:bodyPr>
          <a:lstStyle/>
          <a:p>
            <a:pPr marL="0" lvl="0" indent="0" algn="ctr">
              <a:lnSpc>
                <a:spcPts val="3234"/>
              </a:lnSpc>
              <a:spcBef>
                <a:spcPct val="0"/>
              </a:spcBef>
            </a:pPr>
            <a:r>
              <a:rPr lang="en-US" sz="4493" u="none" strike="noStrike" dirty="0">
                <a:solidFill>
                  <a:schemeClr val="bg1"/>
                </a:solidFill>
                <a:latin typeface="Computer Says No"/>
                <a:ea typeface="Computer Says No"/>
                <a:cs typeface="Computer Says No"/>
                <a:sym typeface="Computer Says No"/>
              </a:rPr>
              <a:t>CONTROL (PROCESSING) 02</a:t>
            </a:r>
          </a:p>
        </p:txBody>
      </p:sp>
      <p:sp>
        <p:nvSpPr>
          <p:cNvPr id="16" name="TextBox 16"/>
          <p:cNvSpPr txBox="1"/>
          <p:nvPr/>
        </p:nvSpPr>
        <p:spPr>
          <a:xfrm>
            <a:off x="12255346" y="5818315"/>
            <a:ext cx="4082557" cy="410369"/>
          </a:xfrm>
          <a:prstGeom prst="rect">
            <a:avLst/>
          </a:prstGeom>
        </p:spPr>
        <p:txBody>
          <a:bodyPr lIns="0" tIns="0" rIns="0" bIns="0" rtlCol="0" anchor="t">
            <a:spAutoFit/>
          </a:bodyPr>
          <a:lstStyle/>
          <a:p>
            <a:pPr marL="0" lvl="0" indent="0" algn="ctr">
              <a:lnSpc>
                <a:spcPts val="3234"/>
              </a:lnSpc>
              <a:spcBef>
                <a:spcPct val="0"/>
              </a:spcBef>
            </a:pPr>
            <a:r>
              <a:rPr lang="en-US" sz="4493" u="none" strike="noStrike" dirty="0">
                <a:solidFill>
                  <a:schemeClr val="bg1"/>
                </a:solidFill>
                <a:latin typeface="Computer Says No"/>
                <a:ea typeface="Computer Says No"/>
                <a:cs typeface="Computer Says No"/>
                <a:sym typeface="Computer Says No"/>
              </a:rPr>
              <a:t>ACTUATORS (OUTPUT) 03</a:t>
            </a:r>
          </a:p>
        </p:txBody>
      </p:sp>
      <p:sp>
        <p:nvSpPr>
          <p:cNvPr id="17" name="TextBox 17"/>
          <p:cNvSpPr txBox="1"/>
          <p:nvPr/>
        </p:nvSpPr>
        <p:spPr>
          <a:xfrm>
            <a:off x="7963910" y="6658908"/>
            <a:ext cx="3037045" cy="1824834"/>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ea typeface="Poppins Light"/>
                <a:cs typeface="Poppins Light"/>
                <a:sym typeface="Poppins Light"/>
              </a:rPr>
              <a:t>An Arduino Nano runs the core logic. It processes sensor data, uses an L298N Motor Driver to manage the 4-wheel drive system, and a 5V Relay to safely control the water pump.</a:t>
            </a:r>
          </a:p>
        </p:txBody>
      </p:sp>
      <p:sp>
        <p:nvSpPr>
          <p:cNvPr id="18" name="TextBox 18"/>
          <p:cNvSpPr txBox="1"/>
          <p:nvPr/>
        </p:nvSpPr>
        <p:spPr>
          <a:xfrm>
            <a:off x="12655396" y="6659043"/>
            <a:ext cx="3249383" cy="1824834"/>
          </a:xfrm>
          <a:prstGeom prst="rect">
            <a:avLst/>
          </a:prstGeom>
        </p:spPr>
        <p:txBody>
          <a:bodyPr lIns="0" tIns="0" rIns="0" bIns="0" rtlCol="0" anchor="t">
            <a:spAutoFit/>
          </a:bodyPr>
          <a:lstStyle/>
          <a:p>
            <a:pPr marL="325137" lvl="1" indent="-162569" algn="ctr">
              <a:lnSpc>
                <a:spcPts val="2439"/>
              </a:lnSpc>
              <a:buFont typeface="Arial"/>
              <a:buChar char="•"/>
            </a:pPr>
            <a:r>
              <a:rPr lang="en-US" sz="1505">
                <a:solidFill>
                  <a:srgbClr val="FFFFFF"/>
                </a:solidFill>
                <a:latin typeface="Poppins Light"/>
                <a:ea typeface="Poppins Light"/>
                <a:cs typeface="Poppins Light"/>
                <a:sym typeface="Poppins Light"/>
              </a:rPr>
              <a:t>The robot acts using 4 DC Motors for navigation, a 2-Servo Arm/Base for precise targeting, and a 5V Water Pump to extinguish.</a:t>
            </a:r>
          </a:p>
          <a:p>
            <a:pPr algn="ctr">
              <a:lnSpc>
                <a:spcPts val="2439"/>
              </a:lnSpc>
            </a:pPr>
            <a:endParaRPr lang="en-US" sz="1505">
              <a:solidFill>
                <a:srgbClr val="FFFFFF"/>
              </a:solidFill>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txBody>
          <a:bodyPr/>
          <a:lstStyle/>
          <a:p>
            <a:endParaRPr lang="en-US"/>
          </a:p>
        </p:txBody>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txBody>
          <a:bodyPr/>
          <a:lstStyle/>
          <a:p>
            <a:endParaRPr lang="en-US"/>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txBody>
          <a:bodyPr/>
          <a:lstStyle/>
          <a:p>
            <a:endParaRPr lang="en-US"/>
          </a:p>
        </p:txBody>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txBody>
          <a:bodyPr/>
          <a:lstStyle/>
          <a:p>
            <a:endParaRPr lang="en-US"/>
          </a:p>
        </p:txBody>
      </p:sp>
      <p:sp>
        <p:nvSpPr>
          <p:cNvPr id="6" name="Freeform 6"/>
          <p:cNvSpPr/>
          <p:nvPr/>
        </p:nvSpPr>
        <p:spPr>
          <a:xfrm flipH="1">
            <a:off x="9297235" y="1880213"/>
            <a:ext cx="8036625" cy="5957149"/>
          </a:xfrm>
          <a:custGeom>
            <a:avLst/>
            <a:gdLst/>
            <a:ahLst/>
            <a:cxnLst/>
            <a:rect l="l" t="t" r="r" b="b"/>
            <a:pathLst>
              <a:path w="8036625" h="5957149">
                <a:moveTo>
                  <a:pt x="8036625" y="0"/>
                </a:moveTo>
                <a:lnTo>
                  <a:pt x="0" y="0"/>
                </a:lnTo>
                <a:lnTo>
                  <a:pt x="0" y="5957149"/>
                </a:lnTo>
                <a:lnTo>
                  <a:pt x="8036625" y="5957149"/>
                </a:lnTo>
                <a:lnTo>
                  <a:pt x="8036625" y="0"/>
                </a:lnTo>
                <a:close/>
              </a:path>
            </a:pathLst>
          </a:custGeom>
          <a:blipFill>
            <a:blip r:embed="rId4"/>
            <a:stretch>
              <a:fillRect/>
            </a:stretch>
          </a:blipFill>
        </p:spPr>
        <p:txBody>
          <a:bodyPr/>
          <a:lstStyle/>
          <a:p>
            <a:endParaRPr lang="en-US"/>
          </a:p>
        </p:txBody>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634945" y="3352220"/>
            <a:ext cx="7382884" cy="4649360"/>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6866E1"/>
                </a:solidFill>
                <a:latin typeface="Computer Says No"/>
                <a:ea typeface="Computer Says No"/>
                <a:cs typeface="Computer Says No"/>
                <a:sym typeface="Computer Says No"/>
              </a:rPr>
              <a:t>PROJECT SCOPE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7999328" y="1400683"/>
            <a:ext cx="8638615" cy="670667"/>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PROJECT SCOPE: IN-SCOPE FEATURES</a:t>
            </a:r>
          </a:p>
        </p:txBody>
      </p:sp>
      <p:sp>
        <p:nvSpPr>
          <p:cNvPr id="9" name="TextBox 9"/>
          <p:cNvSpPr txBox="1"/>
          <p:nvPr/>
        </p:nvSpPr>
        <p:spPr>
          <a:xfrm>
            <a:off x="7999328" y="1995174"/>
            <a:ext cx="5561297" cy="625427"/>
          </a:xfrm>
          <a:prstGeom prst="rect">
            <a:avLst/>
          </a:prstGeom>
        </p:spPr>
        <p:txBody>
          <a:bodyPr lIns="0" tIns="0" rIns="0" bIns="0" rtlCol="0" anchor="t">
            <a:spAutoFit/>
          </a:bodyPr>
          <a:lstStyle/>
          <a:p>
            <a:pPr algn="l">
              <a:lnSpc>
                <a:spcPts val="2531"/>
              </a:lnSpc>
            </a:pPr>
            <a:r>
              <a:rPr lang="en-US" sz="1562">
                <a:solidFill>
                  <a:srgbClr val="FFFFFF"/>
                </a:solidFill>
                <a:latin typeface="Poppins Light"/>
                <a:ea typeface="Poppins Light"/>
                <a:cs typeface="Poppins Light"/>
                <a:sym typeface="Poppins Light"/>
              </a:rPr>
              <a:t>The robot is designed to detect small, incipient-stage fires using its 4-sensor IR array in an indoor environment.</a:t>
            </a:r>
          </a:p>
        </p:txBody>
      </p:sp>
      <p:sp>
        <p:nvSpPr>
          <p:cNvPr id="10" name="TextBox 10"/>
          <p:cNvSpPr txBox="1"/>
          <p:nvPr/>
        </p:nvSpPr>
        <p:spPr>
          <a:xfrm>
            <a:off x="8970991" y="3323459"/>
            <a:ext cx="5706507" cy="670667"/>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TARGETED NAVIGATION</a:t>
            </a:r>
          </a:p>
        </p:txBody>
      </p:sp>
      <p:sp>
        <p:nvSpPr>
          <p:cNvPr id="11" name="TextBox 11"/>
          <p:cNvSpPr txBox="1"/>
          <p:nvPr/>
        </p:nvSpPr>
        <p:spPr>
          <a:xfrm>
            <a:off x="2267819" y="4861602"/>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04</a:t>
            </a:r>
          </a:p>
        </p:txBody>
      </p:sp>
      <p:sp>
        <p:nvSpPr>
          <p:cNvPr id="12" name="TextBox 12"/>
          <p:cNvSpPr txBox="1"/>
          <p:nvPr/>
        </p:nvSpPr>
        <p:spPr>
          <a:xfrm>
            <a:off x="4173645" y="289255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01</a:t>
            </a:r>
          </a:p>
        </p:txBody>
      </p:sp>
      <p:sp>
        <p:nvSpPr>
          <p:cNvPr id="13" name="TextBox 13"/>
          <p:cNvSpPr txBox="1"/>
          <p:nvPr/>
        </p:nvSpPr>
        <p:spPr>
          <a:xfrm>
            <a:off x="6057022" y="4861602"/>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02</a:t>
            </a:r>
          </a:p>
        </p:txBody>
      </p:sp>
      <p:sp>
        <p:nvSpPr>
          <p:cNvPr id="14" name="TextBox 14"/>
          <p:cNvSpPr txBox="1"/>
          <p:nvPr/>
        </p:nvSpPr>
        <p:spPr>
          <a:xfrm>
            <a:off x="4122988" y="666501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03</a:t>
            </a:r>
          </a:p>
        </p:txBody>
      </p:sp>
      <p:sp>
        <p:nvSpPr>
          <p:cNvPr id="15" name="TextBox 15"/>
          <p:cNvSpPr txBox="1"/>
          <p:nvPr/>
        </p:nvSpPr>
        <p:spPr>
          <a:xfrm>
            <a:off x="8970991" y="3917950"/>
            <a:ext cx="5359782" cy="910353"/>
          </a:xfrm>
          <a:prstGeom prst="rect">
            <a:avLst/>
          </a:prstGeom>
        </p:spPr>
        <p:txBody>
          <a:bodyPr lIns="0" tIns="0" rIns="0" bIns="0" rtlCol="0" anchor="t">
            <a:spAutoFit/>
          </a:bodyPr>
          <a:lstStyle/>
          <a:p>
            <a:pPr algn="l">
              <a:lnSpc>
                <a:spcPts val="2439"/>
              </a:lnSpc>
            </a:pPr>
            <a:r>
              <a:rPr lang="en-US" sz="1505">
                <a:solidFill>
                  <a:srgbClr val="FFFFFF"/>
                </a:solidFill>
                <a:latin typeface="Poppins Light"/>
                <a:ea typeface="Poppins Light"/>
                <a:cs typeface="Poppins Light"/>
                <a:sym typeface="Poppins Light"/>
              </a:rPr>
              <a:t>The scope includes navigating on flat surfaces by comparing sensor data to move towards the fire. Obstacle avoidance is not included.</a:t>
            </a:r>
          </a:p>
        </p:txBody>
      </p:sp>
      <p:sp>
        <p:nvSpPr>
          <p:cNvPr id="16" name="TextBox 16"/>
          <p:cNvSpPr txBox="1"/>
          <p:nvPr/>
        </p:nvSpPr>
        <p:spPr>
          <a:xfrm>
            <a:off x="8958716" y="5247406"/>
            <a:ext cx="5927366" cy="670667"/>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AUTOMATED EXTINGUISHING</a:t>
            </a:r>
          </a:p>
        </p:txBody>
      </p:sp>
      <p:sp>
        <p:nvSpPr>
          <p:cNvPr id="17" name="TextBox 17"/>
          <p:cNvSpPr txBox="1"/>
          <p:nvPr/>
        </p:nvSpPr>
        <p:spPr>
          <a:xfrm>
            <a:off x="8958716" y="5841897"/>
            <a:ext cx="5359782" cy="910353"/>
          </a:xfrm>
          <a:prstGeom prst="rect">
            <a:avLst/>
          </a:prstGeom>
        </p:spPr>
        <p:txBody>
          <a:bodyPr lIns="0" tIns="0" rIns="0" bIns="0" rtlCol="0" anchor="t">
            <a:spAutoFit/>
          </a:bodyPr>
          <a:lstStyle/>
          <a:p>
            <a:pPr marL="325137" lvl="1" indent="-162569" algn="l">
              <a:lnSpc>
                <a:spcPts val="2439"/>
              </a:lnSpc>
              <a:buFont typeface="Arial"/>
              <a:buChar char="•"/>
            </a:pPr>
            <a:r>
              <a:rPr lang="en-US" sz="1505">
                <a:solidFill>
                  <a:srgbClr val="FFFFFF"/>
                </a:solidFill>
                <a:latin typeface="Poppins Light"/>
                <a:ea typeface="Poppins Light"/>
                <a:cs typeface="Poppins Light"/>
                <a:sym typeface="Poppins Light"/>
              </a:rPr>
              <a:t>The system will activate a servo-controlled arm and water pump only when the fire is confirmed at close range by a dedicated sensor.</a:t>
            </a:r>
          </a:p>
        </p:txBody>
      </p:sp>
      <p:sp>
        <p:nvSpPr>
          <p:cNvPr id="18" name="TextBox 18"/>
          <p:cNvSpPr txBox="1"/>
          <p:nvPr/>
        </p:nvSpPr>
        <p:spPr>
          <a:xfrm>
            <a:off x="7987053" y="7237219"/>
            <a:ext cx="6110045" cy="670667"/>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TARGET VERIFICATION</a:t>
            </a:r>
          </a:p>
        </p:txBody>
      </p:sp>
      <p:sp>
        <p:nvSpPr>
          <p:cNvPr id="19" name="TextBox 19"/>
          <p:cNvSpPr txBox="1"/>
          <p:nvPr/>
        </p:nvSpPr>
        <p:spPr>
          <a:xfrm>
            <a:off x="7987053" y="7831710"/>
            <a:ext cx="5857436" cy="1654064"/>
          </a:xfrm>
          <a:prstGeom prst="rect">
            <a:avLst/>
          </a:prstGeom>
        </p:spPr>
        <p:txBody>
          <a:bodyPr lIns="0" tIns="0" rIns="0" bIns="0" rtlCol="0" anchor="t">
            <a:spAutoFit/>
          </a:bodyPr>
          <a:lstStyle/>
          <a:p>
            <a:pPr algn="l">
              <a:lnSpc>
                <a:spcPts val="2666"/>
              </a:lnSpc>
            </a:pPr>
            <a:r>
              <a:rPr lang="en-US" sz="1645">
                <a:solidFill>
                  <a:srgbClr val="FFFFFF"/>
                </a:solidFill>
                <a:latin typeface="Poppins Light"/>
                <a:ea typeface="Poppins Light"/>
                <a:cs typeface="Poppins Light"/>
                <a:sym typeface="Poppins Light"/>
              </a:rPr>
              <a:t>The system uses the dedicated 4th sensor on the arm to verify the fire's location before activating the pump. This prevents water waste and collateral damage.</a:t>
            </a:r>
          </a:p>
          <a:p>
            <a:pPr algn="l">
              <a:lnSpc>
                <a:spcPts val="2666"/>
              </a:lnSpc>
            </a:pPr>
            <a:endParaRPr lang="en-US" sz="1645">
              <a:solidFill>
                <a:srgbClr val="FFFFFF"/>
              </a:solidFill>
              <a:latin typeface="Poppins Light"/>
              <a:ea typeface="Poppins Light"/>
              <a:cs typeface="Poppins Light"/>
              <a:sym typeface="Poppins Light"/>
            </a:endParaRPr>
          </a:p>
          <a:p>
            <a:pPr algn="l">
              <a:lnSpc>
                <a:spcPts val="2666"/>
              </a:lnSpc>
            </a:pPr>
            <a:endParaRPr lang="en-US" sz="1645">
              <a:solidFill>
                <a:srgbClr val="FFFFFF"/>
              </a:solidFill>
              <a:latin typeface="Poppins Light"/>
              <a:ea typeface="Poppins Light"/>
              <a:cs typeface="Poppins Light"/>
              <a:sym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US"/>
            </a:p>
          </p:txBody>
        </p:sp>
      </p:grpSp>
      <p:sp>
        <p:nvSpPr>
          <p:cNvPr id="4" name="TextBox 4"/>
          <p:cNvSpPr txBox="1"/>
          <p:nvPr/>
        </p:nvSpPr>
        <p:spPr>
          <a:xfrm>
            <a:off x="7947765" y="4950014"/>
            <a:ext cx="9542086" cy="1032160"/>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RESULTS AND ACHIEVEMENTS</a:t>
            </a:r>
          </a:p>
        </p:txBody>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806</Words>
  <Application>Microsoft Office PowerPoint</Application>
  <PresentationFormat>Custom</PresentationFormat>
  <Paragraphs>72</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Poppins Bold</vt:lpstr>
      <vt:lpstr>Red Hat Display Bold</vt:lpstr>
      <vt:lpstr>Computer Says No</vt:lpstr>
      <vt:lpstr>Calibri</vt:lpstr>
      <vt:lpstr>Arial</vt:lpstr>
      <vt:lpstr>Bebas Neue Bold</vt:lpstr>
      <vt:lpstr>Poppins Medium</vt:lpstr>
      <vt:lpstr>Poppins</vt:lpstr>
      <vt:lpstr>Poppins Light</vt:lpstr>
      <vt:lpstr>Red Hat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FIGHTING ROBOT</dc:title>
  <cp:lastModifiedBy>200038291-ABDELRAHMAN MOHAED ELSAYED ELISSAWI</cp:lastModifiedBy>
  <cp:revision>4</cp:revision>
  <dcterms:created xsi:type="dcterms:W3CDTF">2006-08-16T00:00:00Z</dcterms:created>
  <dcterms:modified xsi:type="dcterms:W3CDTF">2025-11-16T20:34:18Z</dcterms:modified>
  <dc:identifier>DAG4VNdD8YU</dc:identifier>
</cp:coreProperties>
</file>